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435" r:id="rId5"/>
    <p:sldId id="467" r:id="rId6"/>
    <p:sldId id="470" r:id="rId7"/>
    <p:sldId id="475" r:id="rId8"/>
    <p:sldId id="473" r:id="rId9"/>
    <p:sldId id="468" r:id="rId10"/>
    <p:sldId id="474" r:id="rId11"/>
    <p:sldId id="476" r:id="rId12"/>
  </p:sldIdLst>
  <p:sldSz cx="24382413" cy="13716000"/>
  <p:notesSz cx="6858000" cy="9144000"/>
  <p:embeddedFontLst>
    <p:embeddedFont>
      <p:font typeface="Bitter" pitchFamily="2" charset="77"/>
      <p:regular r:id="rId15"/>
      <p:bold r:id="rId16"/>
      <p:italic r:id="rId17"/>
      <p:boldItalic r:id="rId18"/>
    </p:embeddedFont>
    <p:embeddedFont>
      <p:font typeface="Bitter Medium" pitchFamily="2" charset="77"/>
      <p:regular r:id="rId19"/>
      <p:italic r:id="rId20"/>
    </p:embeddedFont>
    <p:embeddedFont>
      <p:font typeface="Bitter SemiBold" pitchFamily="2" charset="77"/>
      <p:regular r:id="rId21"/>
      <p:bold r:id="rId22"/>
      <p:italic r:id="rId23"/>
      <p:boldItalic r:id="rId24"/>
    </p:embeddedFont>
    <p:embeddedFont>
      <p:font typeface="Rubik" pitchFamily="2" charset="-79"/>
      <p:regular r:id="rId25"/>
      <p:bold r:id="rId26"/>
      <p:italic r:id="rId27"/>
      <p:boldItalic r:id="rId28"/>
    </p:embeddedFont>
    <p:embeddedFont>
      <p:font typeface="Rubik Medium" pitchFamily="2" charset="-79"/>
      <p:regular r:id="rId29"/>
      <p:italic r:id="rId30"/>
    </p:embeddedFont>
    <p:embeddedFont>
      <p:font typeface="Rubik SemiBold" pitchFamily="2" charset="-79"/>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7" autoAdjust="0"/>
    <p:restoredTop sz="96327" autoAdjust="0"/>
  </p:normalViewPr>
  <p:slideViewPr>
    <p:cSldViewPr snapToGrid="0">
      <p:cViewPr varScale="1">
        <p:scale>
          <a:sx n="69" d="100"/>
          <a:sy n="69" d="100"/>
        </p:scale>
        <p:origin x="592" y="21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01/07/2025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01/07/2025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845-FB53-21EE-3EFF-55A4677E3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CADC9-DAB0-109D-43E7-D41A5595D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20DA-EC5D-A2A0-7A5C-0595C8F8439D}"/>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2F4045EC-AE1E-2A74-C681-5110AD29C418}"/>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98424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4AFFF-437C-9E82-7EC4-907AE20C5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7EED0-9E36-0E34-90DE-AFDE3B194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0A1D2-D307-DFE3-6A5E-F826F3922E5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9CEC9CA4-B2A9-8A97-48DC-5E00BA8E5C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41522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45330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8</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01/07/2025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01/07/2025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01/07/2025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01/07/2025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hyperlink" Target="https://www.gbif.org/occurrence/search?basis_of_record=MATERIAL_SAMPLE&amp;basis_of_record=PRESERVED_SPECIMEN&amp;basis_of_record=FOSSIL_SPECIMEN&amp;basis_of_record=LIVING_SPECIMEN&amp;occurrence_status=presen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gbif.org/collections" TargetMode="External"/><Relationship Id="rId3" Type="http://schemas.openxmlformats.org/officeDocument/2006/relationships/hyperlink" Target="https://scientific-collections.gbif.org/" TargetMode="External"/><Relationship Id="rId7" Type="http://schemas.openxmlformats.org/officeDocument/2006/relationships/hyperlink" Target="https://scientific-collections.gbif.org/institution/search"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scientific-collections.gbif.org/collection/search" TargetMode="External"/><Relationship Id="rId5" Type="http://schemas.openxmlformats.org/officeDocument/2006/relationships/hyperlink" Target="https://scientific-collections.gbif.org/specimen/search" TargetMode="External"/><Relationship Id="rId4" Type="http://schemas.openxmlformats.org/officeDocument/2006/relationships/hyperlink" Target="https://www.gbif.org/hosted-portals"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vimeo.com/showcase/10709937"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discourse.gbif.org/c/grscicoll/29" TargetMode="External"/><Relationship Id="rId11" Type="http://schemas.openxmlformats.org/officeDocument/2006/relationships/image" Target="../media/image16.jpeg"/><Relationship Id="rId5" Type="http://schemas.openxmlformats.org/officeDocument/2006/relationships/hyperlink" Target="https://scientific-collections.gbif.org/road-map" TargetMode="External"/><Relationship Id="rId10" Type="http://schemas.openxmlformats.org/officeDocument/2006/relationships/image" Target="../media/image15.jpeg"/><Relationship Id="rId4" Type="http://schemas.openxmlformats.org/officeDocument/2006/relationships/hyperlink" Target="https://scientific-collections.gbif.org/" TargetMode="External"/><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dissco-flanders.be/"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herbarium.gbif.de/" TargetMode="External"/><Relationship Id="rId11" Type="http://schemas.openxmlformats.org/officeDocument/2006/relationships/image" Target="../media/image20.png"/><Relationship Id="rId5" Type="http://schemas.openxmlformats.org/officeDocument/2006/relationships/hyperlink" Target="https://specimens.tromsomuseum.no/" TargetMode="External"/><Relationship Id="rId10" Type="http://schemas.openxmlformats.org/officeDocument/2006/relationships/image" Target="../media/image19.jpeg"/><Relationship Id="rId4" Type="http://schemas.openxmlformats.org/officeDocument/2006/relationships/hyperlink" Target="https://collections.beatymuseum.ubc.ca/" TargetMode="External"/><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hyperlink" Target="https://www.gbif.org/data-use/6whpXKfBeJAQGxhbxD3ccC"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www.gbif.org/data-use/1vzvlvUol1AUeXn7k3KXjC" TargetMode="External"/><Relationship Id="rId11" Type="http://schemas.openxmlformats.org/officeDocument/2006/relationships/image" Target="../media/image24.jpeg"/><Relationship Id="rId5" Type="http://schemas.openxmlformats.org/officeDocument/2006/relationships/hyperlink" Target="https://www.gbif.org/data-use/1bYHiGtBcAAffYm0ADiy6H" TargetMode="External"/><Relationship Id="rId10" Type="http://schemas.openxmlformats.org/officeDocument/2006/relationships/image" Target="../media/image23.jpeg"/><Relationship Id="rId4" Type="http://schemas.openxmlformats.org/officeDocument/2006/relationships/hyperlink" Target="https://www.gbif.org/data-use/401Jup5tkSfJyDbh7xxHNn" TargetMode="External"/><Relationship Id="rId9"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solidFill>
                  <a:schemeClr val="tx1">
                    <a:lumMod val="75000"/>
                    <a:lumOff val="25000"/>
                  </a:schemeClr>
                </a:solidFill>
                <a:latin typeface="Bitter" pitchFamily="2" charset="77"/>
              </a:rPr>
              <a:t>Scientific collections</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collage of various animals and insects&#10;&#10;AI-generated content may be incorrect.">
            <a:extLst>
              <a:ext uri="{FF2B5EF4-FFF2-40B4-BE49-F238E27FC236}">
                <a16:creationId xmlns:a16="http://schemas.microsoft.com/office/drawing/2014/main" id="{B067F639-D654-3808-018B-DA66F6248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4820" y="3395016"/>
            <a:ext cx="10073260" cy="8005468"/>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Scientific collections</a:t>
            </a:r>
            <a:endParaRPr lang="en-DK" dirty="0"/>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Unique sources for shaping our understanding of life on earth</a:t>
            </a:r>
            <a:endParaRPr lang="en-DK" i="1" dirty="0">
              <a:latin typeface="Bitter Medium" pitchFamily="2" charset="77"/>
            </a:endParaRPr>
          </a:p>
        </p:txBody>
      </p:sp>
      <p:sp>
        <p:nvSpPr>
          <p:cNvPr id="13" name="Text Placeholder 3">
            <a:extLst>
              <a:ext uri="{FF2B5EF4-FFF2-40B4-BE49-F238E27FC236}">
                <a16:creationId xmlns:a16="http://schemas.microsoft.com/office/drawing/2014/main" id="{BA16618E-D6FF-93A2-CF55-D5EB2DB42B1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7" name="Picture 16" descr="A collage of a person using a computer&#10;&#10;AI-generated content may be incorrect.">
            <a:extLst>
              <a:ext uri="{FF2B5EF4-FFF2-40B4-BE49-F238E27FC236}">
                <a16:creationId xmlns:a16="http://schemas.microsoft.com/office/drawing/2014/main" id="{8D0B746F-D5F1-63BB-EDFE-5F5C4D160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1136" y="3257550"/>
            <a:ext cx="10360627" cy="8280221"/>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dirty="0"/>
              <a:t>Scientific collections</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92500"/>
          </a:bodyPr>
          <a:lstStyle/>
          <a:p>
            <a:r>
              <a:rPr lang="en-GB" dirty="0"/>
              <a:t>Whether preserved in natural history museums, herbaria, field stations or laboratories, scientific collections offer invaluable repositories of knowledge that both shape and comprise our understanding of the planet's biodiversity. The vast array of specimens of organisms—both living and preserved—contained in these collections provide insights and connect researchers, institutions, and the public through a vibrant, extensive network.</a:t>
            </a:r>
          </a:p>
          <a:p>
            <a:r>
              <a:rPr lang="en-GB" dirty="0"/>
              <a:t>For those interested in exploring the deep history of life, tracking the impacts of environmental change, or simply learning more about the natural world, the </a:t>
            </a:r>
            <a:r>
              <a:rPr lang="en-GB" dirty="0">
                <a:hlinkClick r:id="rId2"/>
              </a:rPr>
              <a:t>hundreds of millions of specimen records available through the GBIF network</a:t>
            </a:r>
            <a:r>
              <a:rPr lang="en-GB" dirty="0"/>
              <a:t> provide a gateway into the knowledge residing in scientific collections worldwide.</a:t>
            </a:r>
          </a:p>
        </p:txBody>
      </p:sp>
      <p:sp>
        <p:nvSpPr>
          <p:cNvPr id="3" name="Text Placeholder 3">
            <a:extLst>
              <a:ext uri="{FF2B5EF4-FFF2-40B4-BE49-F238E27FC236}">
                <a16:creationId xmlns:a16="http://schemas.microsoft.com/office/drawing/2014/main" id="{3AC09395-0CE9-9954-8DEF-92C2DD623F8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A201-1A9B-8B0F-F7B7-6C0CBA35E8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F6008-1013-CEED-EFE1-38E2537D8474}"/>
              </a:ext>
            </a:extLst>
          </p:cNvPr>
          <p:cNvSpPr>
            <a:spLocks noGrp="1"/>
          </p:cNvSpPr>
          <p:nvPr>
            <p:ph type="title"/>
          </p:nvPr>
        </p:nvSpPr>
        <p:spPr/>
        <p:txBody>
          <a:bodyPr>
            <a:normAutofit/>
          </a:bodyPr>
          <a:lstStyle/>
          <a:p>
            <a:r>
              <a:rPr lang="en-GB" dirty="0" err="1"/>
              <a:t>GRSciColl</a:t>
            </a:r>
            <a:endParaRPr lang="en-DK" dirty="0"/>
          </a:p>
        </p:txBody>
      </p:sp>
      <p:sp>
        <p:nvSpPr>
          <p:cNvPr id="8" name="Text Placeholder 7">
            <a:extLst>
              <a:ext uri="{FF2B5EF4-FFF2-40B4-BE49-F238E27FC236}">
                <a16:creationId xmlns:a16="http://schemas.microsoft.com/office/drawing/2014/main" id="{847EE2D9-C6D9-4941-0FC3-6DC6F9756A7B}"/>
              </a:ext>
            </a:extLst>
          </p:cNvPr>
          <p:cNvSpPr>
            <a:spLocks noGrp="1"/>
          </p:cNvSpPr>
          <p:nvPr>
            <p:ph type="body" sz="quarter" idx="14"/>
          </p:nvPr>
        </p:nvSpPr>
        <p:spPr>
          <a:xfrm>
            <a:off x="2109788" y="3257550"/>
            <a:ext cx="10082212" cy="8297863"/>
          </a:xfrm>
        </p:spPr>
        <p:txBody>
          <a:bodyPr>
            <a:normAutofit/>
          </a:bodyPr>
          <a:lstStyle/>
          <a:p>
            <a:r>
              <a:rPr lang="en-GB" sz="3200" dirty="0"/>
              <a:t>The </a:t>
            </a:r>
            <a:r>
              <a:rPr lang="en-GB" sz="3200" b="1" dirty="0">
                <a:hlinkClick r:id="rId3"/>
              </a:rPr>
              <a:t>Global Registry of Scientific Collections</a:t>
            </a:r>
            <a:r>
              <a:rPr lang="en-GB" sz="3200" dirty="0"/>
              <a:t>, or </a:t>
            </a:r>
            <a:r>
              <a:rPr lang="en-GB" sz="3200" b="1" dirty="0" err="1"/>
              <a:t>GRSciColl</a:t>
            </a:r>
            <a:r>
              <a:rPr lang="en-GB" sz="3200" dirty="0"/>
              <a:t>, is a comprehensive, community-curated clearing house of information about the scientific collections that appear in the GBIF registry. Built on GBIF's </a:t>
            </a:r>
            <a:r>
              <a:rPr lang="en-GB" sz="3200" dirty="0">
                <a:hlinkClick r:id="rId4"/>
              </a:rPr>
              <a:t>hosted portal</a:t>
            </a:r>
            <a:r>
              <a:rPr lang="en-GB" sz="3200" dirty="0"/>
              <a:t> platform, </a:t>
            </a:r>
            <a:r>
              <a:rPr lang="en-GB" sz="3200" dirty="0" err="1"/>
              <a:t>GRSciColl</a:t>
            </a:r>
            <a:r>
              <a:rPr lang="en-GB" sz="3200" dirty="0"/>
              <a:t> provides access to </a:t>
            </a:r>
            <a:r>
              <a:rPr lang="en-GB" sz="3200" dirty="0">
                <a:hlinkClick r:id="rId5"/>
              </a:rPr>
              <a:t>specimen records</a:t>
            </a:r>
            <a:r>
              <a:rPr lang="en-GB" sz="3200" dirty="0"/>
              <a:t> and detailed information on </a:t>
            </a:r>
            <a:r>
              <a:rPr lang="en-GB" sz="3200" dirty="0">
                <a:hlinkClick r:id="rId6"/>
              </a:rPr>
              <a:t>physical collections</a:t>
            </a:r>
            <a:r>
              <a:rPr lang="en-GB" sz="3200" dirty="0"/>
              <a:t>, their </a:t>
            </a:r>
            <a:r>
              <a:rPr lang="en-GB" sz="3200" dirty="0">
                <a:hlinkClick r:id="rId7"/>
              </a:rPr>
              <a:t>host institutions</a:t>
            </a:r>
            <a:r>
              <a:rPr lang="en-GB" sz="3200" dirty="0"/>
              <a:t>, key contacts, and persistent codes and identifiers.</a:t>
            </a:r>
            <a:endParaRPr lang="en-DK" sz="3200" i="1" dirty="0">
              <a:latin typeface="Bitter Medium" pitchFamily="2" charset="77"/>
            </a:endParaRPr>
          </a:p>
        </p:txBody>
      </p:sp>
      <p:sp>
        <p:nvSpPr>
          <p:cNvPr id="13" name="Text Placeholder 3">
            <a:extLst>
              <a:ext uri="{FF2B5EF4-FFF2-40B4-BE49-F238E27FC236}">
                <a16:creationId xmlns:a16="http://schemas.microsoft.com/office/drawing/2014/main" id="{DDA92088-A842-0A63-B21D-F8E5773A7BC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6" descr="Blue text on a black background&#10;&#10;AI-generated content may be incorrect.">
            <a:extLst>
              <a:ext uri="{FF2B5EF4-FFF2-40B4-BE49-F238E27FC236}">
                <a16:creationId xmlns:a16="http://schemas.microsoft.com/office/drawing/2014/main" id="{580DA093-BC2B-FBC9-4984-6F7CC2632F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65250" y="5786857"/>
            <a:ext cx="7772400" cy="3221785"/>
          </a:xfrm>
          <a:prstGeom prst="rect">
            <a:avLst/>
          </a:prstGeom>
        </p:spPr>
      </p:pic>
    </p:spTree>
    <p:extLst>
      <p:ext uri="{BB962C8B-B14F-4D97-AF65-F5344CB8AC3E}">
        <p14:creationId xmlns:p14="http://schemas.microsoft.com/office/powerpoint/2010/main" val="397095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F58CB-CD2F-AFB6-B447-0B051220F0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7F698-C968-8A90-A23E-376ACAE18886}"/>
              </a:ext>
            </a:extLst>
          </p:cNvPr>
          <p:cNvSpPr>
            <a:spLocks noGrp="1"/>
          </p:cNvSpPr>
          <p:nvPr>
            <p:ph type="title"/>
          </p:nvPr>
        </p:nvSpPr>
        <p:spPr/>
        <p:txBody>
          <a:bodyPr>
            <a:normAutofit/>
          </a:bodyPr>
          <a:lstStyle/>
          <a:p>
            <a:r>
              <a:rPr lang="en-GB" b="0" dirty="0" err="1"/>
              <a:t>GRSciColl</a:t>
            </a:r>
            <a:endParaRPr lang="en-GB" b="0" dirty="0"/>
          </a:p>
        </p:txBody>
      </p:sp>
      <p:sp>
        <p:nvSpPr>
          <p:cNvPr id="16" name="Text Placeholder 15">
            <a:extLst>
              <a:ext uri="{FF2B5EF4-FFF2-40B4-BE49-F238E27FC236}">
                <a16:creationId xmlns:a16="http://schemas.microsoft.com/office/drawing/2014/main" id="{A0A2F5B5-3983-8231-91D2-05D616ABC0B6}"/>
              </a:ext>
            </a:extLst>
          </p:cNvPr>
          <p:cNvSpPr>
            <a:spLocks noGrp="1"/>
          </p:cNvSpPr>
          <p:nvPr>
            <p:ph type="body" sz="quarter" idx="28"/>
          </p:nvPr>
        </p:nvSpPr>
        <p:spPr/>
        <p:txBody>
          <a:bodyPr>
            <a:normAutofit/>
          </a:bodyPr>
          <a:lstStyle/>
          <a:p>
            <a:r>
              <a:rPr lang="en-GB" dirty="0">
                <a:hlinkClick r:id="rId3"/>
              </a:rPr>
              <a:t>▶ Watch these videos to get started</a:t>
            </a:r>
            <a:endParaRPr lang="en-GB" dirty="0"/>
          </a:p>
        </p:txBody>
      </p:sp>
      <p:sp>
        <p:nvSpPr>
          <p:cNvPr id="17" name="Text Placeholder 16">
            <a:extLst>
              <a:ext uri="{FF2B5EF4-FFF2-40B4-BE49-F238E27FC236}">
                <a16:creationId xmlns:a16="http://schemas.microsoft.com/office/drawing/2014/main" id="{46B19569-6518-4535-711B-B7A5675EE507}"/>
              </a:ext>
            </a:extLst>
          </p:cNvPr>
          <p:cNvSpPr>
            <a:spLocks noGrp="1"/>
          </p:cNvSpPr>
          <p:nvPr>
            <p:ph type="body" sz="quarter" idx="29"/>
          </p:nvPr>
        </p:nvSpPr>
        <p:spPr/>
        <p:txBody>
          <a:bodyPr>
            <a:normAutofit/>
          </a:bodyPr>
          <a:lstStyle/>
          <a:p>
            <a:r>
              <a:rPr lang="en-GB" dirty="0">
                <a:hlinkClick r:id="rId4"/>
              </a:rPr>
              <a:t>Explore the new website</a:t>
            </a:r>
            <a:endParaRPr lang="en-GB" dirty="0"/>
          </a:p>
        </p:txBody>
      </p:sp>
      <p:sp>
        <p:nvSpPr>
          <p:cNvPr id="18" name="Text Placeholder 17">
            <a:extLst>
              <a:ext uri="{FF2B5EF4-FFF2-40B4-BE49-F238E27FC236}">
                <a16:creationId xmlns:a16="http://schemas.microsoft.com/office/drawing/2014/main" id="{CEF6225C-4F4A-2866-C960-773AE2511FB6}"/>
              </a:ext>
            </a:extLst>
          </p:cNvPr>
          <p:cNvSpPr>
            <a:spLocks noGrp="1"/>
          </p:cNvSpPr>
          <p:nvPr>
            <p:ph type="body" sz="quarter" idx="30"/>
          </p:nvPr>
        </p:nvSpPr>
        <p:spPr/>
        <p:txBody>
          <a:bodyPr>
            <a:noAutofit/>
          </a:bodyPr>
          <a:lstStyle/>
          <a:p>
            <a:r>
              <a:rPr lang="en-GB" dirty="0">
                <a:hlinkClick r:id="rId5"/>
              </a:rPr>
              <a:t>Learn more about the road map</a:t>
            </a:r>
            <a:endParaRPr lang="en-GB" dirty="0"/>
          </a:p>
        </p:txBody>
      </p:sp>
      <p:sp>
        <p:nvSpPr>
          <p:cNvPr id="19" name="Text Placeholder 18">
            <a:extLst>
              <a:ext uri="{FF2B5EF4-FFF2-40B4-BE49-F238E27FC236}">
                <a16:creationId xmlns:a16="http://schemas.microsoft.com/office/drawing/2014/main" id="{E8DE9DF6-9E86-205B-20FB-AE7413CEDE88}"/>
              </a:ext>
            </a:extLst>
          </p:cNvPr>
          <p:cNvSpPr>
            <a:spLocks noGrp="1"/>
          </p:cNvSpPr>
          <p:nvPr>
            <p:ph type="body" sz="quarter" idx="31"/>
          </p:nvPr>
        </p:nvSpPr>
        <p:spPr/>
        <p:txBody>
          <a:bodyPr>
            <a:noAutofit/>
          </a:bodyPr>
          <a:lstStyle/>
          <a:p>
            <a:r>
              <a:rPr lang="en-GB" dirty="0">
                <a:hlinkClick r:id="rId6"/>
              </a:rPr>
              <a:t>Take part in the community forum</a:t>
            </a:r>
            <a:endParaRPr lang="en-GB" dirty="0"/>
          </a:p>
        </p:txBody>
      </p:sp>
      <p:sp>
        <p:nvSpPr>
          <p:cNvPr id="23" name="Text Placeholder 3">
            <a:extLst>
              <a:ext uri="{FF2B5EF4-FFF2-40B4-BE49-F238E27FC236}">
                <a16:creationId xmlns:a16="http://schemas.microsoft.com/office/drawing/2014/main" id="{5FA381B6-08CF-863E-806E-3153729DB16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3" name="Picture Placeholder 12">
            <a:extLst>
              <a:ext uri="{FF2B5EF4-FFF2-40B4-BE49-F238E27FC236}">
                <a16:creationId xmlns:a16="http://schemas.microsoft.com/office/drawing/2014/main" id="{96C4E3A6-8BC0-9AB6-BC97-D1117AC7950C}"/>
              </a:ext>
            </a:extLst>
          </p:cNvPr>
          <p:cNvPicPr>
            <a:picLocks noGrp="1" noChangeAspect="1"/>
          </p:cNvPicPr>
          <p:nvPr>
            <p:ph type="pic" sz="quarter" idx="18"/>
          </p:nvPr>
        </p:nvPicPr>
        <p:blipFill>
          <a:blip r:embed="rId8"/>
          <a:srcRect t="7269" b="7269"/>
          <a:stretch>
            <a:fillRect/>
          </a:stretch>
        </p:blipFill>
        <p:spPr/>
      </p:pic>
      <p:pic>
        <p:nvPicPr>
          <p:cNvPr id="14" name="Picture Placeholder 13">
            <a:extLst>
              <a:ext uri="{FF2B5EF4-FFF2-40B4-BE49-F238E27FC236}">
                <a16:creationId xmlns:a16="http://schemas.microsoft.com/office/drawing/2014/main" id="{0C770AC5-1D3A-D708-47FD-E536736DBA8D}"/>
              </a:ext>
            </a:extLst>
          </p:cNvPr>
          <p:cNvPicPr>
            <a:picLocks noGrp="1" noChangeAspect="1"/>
          </p:cNvPicPr>
          <p:nvPr>
            <p:ph type="pic" sz="quarter" idx="20"/>
          </p:nvPr>
        </p:nvPicPr>
        <p:blipFill>
          <a:blip r:embed="rId9"/>
          <a:srcRect t="7289" b="7289"/>
          <a:stretch>
            <a:fillRect/>
          </a:stretch>
        </p:blipFill>
        <p:spPr/>
      </p:pic>
      <p:pic>
        <p:nvPicPr>
          <p:cNvPr id="15" name="Picture Placeholder 14">
            <a:extLst>
              <a:ext uri="{FF2B5EF4-FFF2-40B4-BE49-F238E27FC236}">
                <a16:creationId xmlns:a16="http://schemas.microsoft.com/office/drawing/2014/main" id="{44EAAEC8-801E-54B8-5883-BDDB578D1ADA}"/>
              </a:ext>
            </a:extLst>
          </p:cNvPr>
          <p:cNvPicPr>
            <a:picLocks noGrp="1" noChangeAspect="1"/>
          </p:cNvPicPr>
          <p:nvPr>
            <p:ph type="pic" sz="quarter" idx="22"/>
          </p:nvPr>
        </p:nvPicPr>
        <p:blipFill>
          <a:blip r:embed="rId10"/>
          <a:srcRect t="7289" b="7289"/>
          <a:stretch>
            <a:fillRect/>
          </a:stretch>
        </p:blipFill>
        <p:spPr/>
      </p:pic>
      <p:pic>
        <p:nvPicPr>
          <p:cNvPr id="12" name="Picture Placeholder 11">
            <a:extLst>
              <a:ext uri="{FF2B5EF4-FFF2-40B4-BE49-F238E27FC236}">
                <a16:creationId xmlns:a16="http://schemas.microsoft.com/office/drawing/2014/main" id="{7739611D-15CB-B418-532C-8D98F3BCA96C}"/>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68351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Collections-based hosted portals</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DiSSCo Flanders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Beaty Biodiversity Museum</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Natural history collections of the Arctic University Museum of Norway</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Virtual Herbarium Germany</a:t>
            </a:r>
            <a:endParaRPr lang="en-GB" dirty="0"/>
          </a:p>
        </p:txBody>
      </p:sp>
      <p:sp>
        <p:nvSpPr>
          <p:cNvPr id="23" name="Text Placeholder 3">
            <a:extLst>
              <a:ext uri="{FF2B5EF4-FFF2-40B4-BE49-F238E27FC236}">
                <a16:creationId xmlns:a16="http://schemas.microsoft.com/office/drawing/2014/main" id="{F11EAE41-9819-BCF9-3881-A0862C97962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43" name="Picture Placeholder 42">
            <a:extLst>
              <a:ext uri="{FF2B5EF4-FFF2-40B4-BE49-F238E27FC236}">
                <a16:creationId xmlns:a16="http://schemas.microsoft.com/office/drawing/2014/main" id="{328E4F16-297C-5B22-29D5-BFF2D19DD73E}"/>
              </a:ext>
            </a:extLst>
          </p:cNvPr>
          <p:cNvPicPr>
            <a:picLocks noGrp="1" noChangeAspect="1"/>
          </p:cNvPicPr>
          <p:nvPr>
            <p:ph type="pic" sz="quarter" idx="18"/>
          </p:nvPr>
        </p:nvPicPr>
        <p:blipFill>
          <a:blip r:embed="rId8"/>
          <a:srcRect t="7269" b="7269"/>
          <a:stretch>
            <a:fillRect/>
          </a:stretch>
        </p:blipFill>
        <p:spPr/>
      </p:pic>
      <p:pic>
        <p:nvPicPr>
          <p:cNvPr id="44" name="Picture Placeholder 43">
            <a:extLst>
              <a:ext uri="{FF2B5EF4-FFF2-40B4-BE49-F238E27FC236}">
                <a16:creationId xmlns:a16="http://schemas.microsoft.com/office/drawing/2014/main" id="{E4F45226-C43B-44B5-884A-39763D67DBD5}"/>
              </a:ext>
            </a:extLst>
          </p:cNvPr>
          <p:cNvPicPr>
            <a:picLocks noGrp="1" noChangeAspect="1"/>
          </p:cNvPicPr>
          <p:nvPr>
            <p:ph type="pic" sz="quarter" idx="22"/>
          </p:nvPr>
        </p:nvPicPr>
        <p:blipFill>
          <a:blip r:embed="rId9"/>
          <a:srcRect t="7289" b="7289"/>
          <a:stretch>
            <a:fillRect/>
          </a:stretch>
        </p:blipFill>
        <p:spPr/>
      </p:pic>
      <p:pic>
        <p:nvPicPr>
          <p:cNvPr id="42" name="Picture Placeholder 41">
            <a:extLst>
              <a:ext uri="{FF2B5EF4-FFF2-40B4-BE49-F238E27FC236}">
                <a16:creationId xmlns:a16="http://schemas.microsoft.com/office/drawing/2014/main" id="{C1D1DB9C-DD10-F1BD-1B93-5DC855F66D29}"/>
              </a:ext>
            </a:extLst>
          </p:cNvPr>
          <p:cNvPicPr>
            <a:picLocks noGrp="1" noChangeAspect="1"/>
          </p:cNvPicPr>
          <p:nvPr>
            <p:ph type="pic" sz="quarter" idx="13"/>
          </p:nvPr>
        </p:nvPicPr>
        <p:blipFill>
          <a:blip r:embed="rId10"/>
          <a:srcRect t="7289" b="7289"/>
          <a:stretch>
            <a:fillRect/>
          </a:stretch>
        </p:blipFill>
        <p:spPr/>
      </p:pic>
      <p:pic>
        <p:nvPicPr>
          <p:cNvPr id="41" name="Picture Placeholder 37">
            <a:extLst>
              <a:ext uri="{FF2B5EF4-FFF2-40B4-BE49-F238E27FC236}">
                <a16:creationId xmlns:a16="http://schemas.microsoft.com/office/drawing/2014/main" id="{51A5D005-7471-8A20-8774-AAA47E3CC29D}"/>
              </a:ext>
            </a:extLst>
          </p:cNvPr>
          <p:cNvPicPr>
            <a:picLocks noGrp="1" noChangeAspect="1"/>
          </p:cNvPicPr>
          <p:nvPr>
            <p:ph type="pic" sz="quarter" idx="20"/>
          </p:nvPr>
        </p:nvPicPr>
        <p:blipFill>
          <a:blip r:embed="rId11"/>
          <a:srcRect t="7289" b="7289"/>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scientific collections</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Prioritizing conservation of Indonesian medicinal plants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The colonial legacy of herbaria</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Checklist, taxonomy and distribution of rodents in Ethiopia</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Sex biases in natural history collections</a:t>
            </a:r>
            <a:endParaRPr lang="en-GB" dirty="0"/>
          </a:p>
        </p:txBody>
      </p:sp>
      <p:sp>
        <p:nvSpPr>
          <p:cNvPr id="23" name="Text Placeholder 3">
            <a:extLst>
              <a:ext uri="{FF2B5EF4-FFF2-40B4-BE49-F238E27FC236}">
                <a16:creationId xmlns:a16="http://schemas.microsoft.com/office/drawing/2014/main" id="{F11EAE41-9819-BCF9-3881-A0862C97962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2" name="Picture Placeholder 11" descr="A close-up of a white flower&#10;&#10;AI-generated content may be incorrect.">
            <a:extLst>
              <a:ext uri="{FF2B5EF4-FFF2-40B4-BE49-F238E27FC236}">
                <a16:creationId xmlns:a16="http://schemas.microsoft.com/office/drawing/2014/main" id="{B9313572-7C8F-9221-B2ED-E0FA98034CC8}"/>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3288" r="3288"/>
          <a:stretch>
            <a:fillRect/>
          </a:stretch>
        </p:blipFill>
        <p:spPr/>
      </p:pic>
      <p:pic>
        <p:nvPicPr>
          <p:cNvPr id="13" name="Picture Placeholder 12">
            <a:extLst>
              <a:ext uri="{FF2B5EF4-FFF2-40B4-BE49-F238E27FC236}">
                <a16:creationId xmlns:a16="http://schemas.microsoft.com/office/drawing/2014/main" id="{DCDD7A7F-22B7-B1FA-A19D-515E3F0F7A11}"/>
              </a:ext>
            </a:extLst>
          </p:cNvPr>
          <p:cNvPicPr>
            <a:picLocks noGrp="1" noChangeAspect="1"/>
          </p:cNvPicPr>
          <p:nvPr>
            <p:ph type="pic" sz="quarter" idx="18"/>
          </p:nvPr>
        </p:nvPicPr>
        <p:blipFill>
          <a:blip r:embed="rId9"/>
          <a:srcRect t="45428" b="3296"/>
          <a:stretch>
            <a:fillRect/>
          </a:stretch>
        </p:blipFill>
        <p:spPr>
          <a:xfrm>
            <a:off x="6808688" y="3283574"/>
            <a:ext cx="5004000" cy="3420000"/>
          </a:xfrm>
        </p:spPr>
      </p:pic>
      <p:pic>
        <p:nvPicPr>
          <p:cNvPr id="14" name="Picture Placeholder 13">
            <a:extLst>
              <a:ext uri="{FF2B5EF4-FFF2-40B4-BE49-F238E27FC236}">
                <a16:creationId xmlns:a16="http://schemas.microsoft.com/office/drawing/2014/main" id="{65AF1B36-C6D9-38F7-1B88-70A981371A14}"/>
              </a:ext>
            </a:extLst>
          </p:cNvPr>
          <p:cNvPicPr>
            <a:picLocks noGrp="1" noChangeAspect="1"/>
          </p:cNvPicPr>
          <p:nvPr>
            <p:ph type="pic" sz="quarter" idx="20"/>
          </p:nvPr>
        </p:nvPicPr>
        <p:blipFill>
          <a:blip r:embed="rId10"/>
          <a:srcRect l="1207" r="1207"/>
          <a:stretch>
            <a:fillRect/>
          </a:stretch>
        </p:blipFill>
        <p:spPr/>
      </p:pic>
      <p:pic>
        <p:nvPicPr>
          <p:cNvPr id="15" name="Picture Placeholder 14">
            <a:extLst>
              <a:ext uri="{FF2B5EF4-FFF2-40B4-BE49-F238E27FC236}">
                <a16:creationId xmlns:a16="http://schemas.microsoft.com/office/drawing/2014/main" id="{E925680A-6C62-B7BA-FBD4-B8AF388D3BEF}"/>
              </a:ext>
            </a:extLst>
          </p:cNvPr>
          <p:cNvPicPr>
            <a:picLocks noGrp="1" noChangeAspect="1"/>
          </p:cNvPicPr>
          <p:nvPr>
            <p:ph type="pic" sz="quarter" idx="22"/>
          </p:nvPr>
        </p:nvPicPr>
        <p:blipFill>
          <a:blip r:embed="rId11"/>
          <a:srcRect l="1188" r="1188"/>
          <a:stretch>
            <a:fillRect/>
          </a:stretch>
        </p:blipFill>
        <p:spPr/>
      </p:pic>
    </p:spTree>
    <p:extLst>
      <p:ext uri="{BB962C8B-B14F-4D97-AF65-F5344CB8AC3E}">
        <p14:creationId xmlns:p14="http://schemas.microsoft.com/office/powerpoint/2010/main" val="411265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GB" dirty="0"/>
              <a:t>Scientific collections</a:t>
            </a:r>
            <a:endParaRPr lang="en-DK" dirty="0"/>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3" name="Text Placeholder 3">
            <a:extLst>
              <a:ext uri="{FF2B5EF4-FFF2-40B4-BE49-F238E27FC236}">
                <a16:creationId xmlns:a16="http://schemas.microsoft.com/office/drawing/2014/main" id="{3ACA44D9-A2FF-E8EB-C993-C365DA7E7F8F}"/>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FC913497-CE01-0D67-D328-A91AB8F2DE13}"/>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2651</TotalTime>
  <Words>334</Words>
  <Application>Microsoft Macintosh PowerPoint</Application>
  <PresentationFormat>Custom</PresentationFormat>
  <Paragraphs>46</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Bitter SemiBold</vt:lpstr>
      <vt:lpstr>Rubik SemiBold</vt:lpstr>
      <vt:lpstr>Rubik</vt:lpstr>
      <vt:lpstr>Arial</vt:lpstr>
      <vt:lpstr>Bitter Medium</vt:lpstr>
      <vt:lpstr>Rubik Medium</vt:lpstr>
      <vt:lpstr>Bitter</vt:lpstr>
      <vt:lpstr>Tema de Office</vt:lpstr>
      <vt:lpstr>PowerPoint Presentation</vt:lpstr>
      <vt:lpstr>Scientific collections</vt:lpstr>
      <vt:lpstr>Scientific collections</vt:lpstr>
      <vt:lpstr>GRSciColl</vt:lpstr>
      <vt:lpstr>GRSciColl</vt:lpstr>
      <vt:lpstr>Collections-based hosted portals</vt:lpstr>
      <vt:lpstr>Featured data uses about scientific collections</vt:lpstr>
      <vt:lpstr>Scientific collections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26</cp:revision>
  <dcterms:created xsi:type="dcterms:W3CDTF">2025-06-24T13:49:25Z</dcterms:created>
  <dcterms:modified xsi:type="dcterms:W3CDTF">2025-07-01T09:40:40Z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